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embeddedFontLst>
    <p:embeddedFont>
      <p:font typeface="Bebas Neue Bold" charset="1" panose="020B0606020202050201"/>
      <p:regular r:id="rId32"/>
    </p:embeddedFont>
    <p:embeddedFont>
      <p:font typeface="Raleway Bold" charset="1" panose="00000000000000000000"/>
      <p:regular r:id="rId33"/>
    </p:embeddedFont>
    <p:embeddedFont>
      <p:font typeface="Raleway" charset="1" panose="00000000000000000000"/>
      <p:regular r:id="rId34"/>
    </p:embeddedFont>
    <p:embeddedFont>
      <p:font typeface="Montserrat Bold" charset="1" panose="000008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33163" y="1500333"/>
            <a:ext cx="7387257" cy="738725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5E9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632374" y="1028700"/>
            <a:ext cx="3413934" cy="341393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5E9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863737" y="2440148"/>
            <a:ext cx="5916396" cy="5507627"/>
          </a:xfrm>
          <a:custGeom>
            <a:avLst/>
            <a:gdLst/>
            <a:ahLst/>
            <a:cxnLst/>
            <a:rect r="r" b="b" t="t" l="l"/>
            <a:pathLst>
              <a:path h="5507627" w="5916396">
                <a:moveTo>
                  <a:pt x="0" y="0"/>
                </a:moveTo>
                <a:lnTo>
                  <a:pt x="5916396" y="0"/>
                </a:lnTo>
                <a:lnTo>
                  <a:pt x="5916396" y="5507627"/>
                </a:lnTo>
                <a:lnTo>
                  <a:pt x="0" y="55076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23809" y="4618906"/>
            <a:ext cx="7720191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Churn Prediction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23809" y="5660521"/>
            <a:ext cx="6602343" cy="336119"/>
          </a:xfrm>
          <a:custGeom>
            <a:avLst/>
            <a:gdLst/>
            <a:ahLst/>
            <a:cxnLst/>
            <a:rect r="r" b="b" t="t" l="l"/>
            <a:pathLst>
              <a:path h="336119" w="6602343">
                <a:moveTo>
                  <a:pt x="0" y="0"/>
                </a:moveTo>
                <a:lnTo>
                  <a:pt x="6602344" y="0"/>
                </a:lnTo>
                <a:lnTo>
                  <a:pt x="6602344" y="336120"/>
                </a:lnTo>
                <a:lnTo>
                  <a:pt x="0" y="3361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745465" y="6448040"/>
            <a:ext cx="5034668" cy="2810260"/>
          </a:xfrm>
          <a:custGeom>
            <a:avLst/>
            <a:gdLst/>
            <a:ahLst/>
            <a:cxnLst/>
            <a:rect r="r" b="b" t="t" l="l"/>
            <a:pathLst>
              <a:path h="2810260" w="5034668">
                <a:moveTo>
                  <a:pt x="0" y="0"/>
                </a:moveTo>
                <a:lnTo>
                  <a:pt x="5034668" y="0"/>
                </a:lnTo>
                <a:lnTo>
                  <a:pt x="5034668" y="2810260"/>
                </a:lnTo>
                <a:lnTo>
                  <a:pt x="0" y="28102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091936" y="552280"/>
            <a:ext cx="2843806" cy="1587361"/>
          </a:xfrm>
          <a:custGeom>
            <a:avLst/>
            <a:gdLst/>
            <a:ahLst/>
            <a:cxnLst/>
            <a:rect r="r" b="b" t="t" l="l"/>
            <a:pathLst>
              <a:path h="1587361" w="2843806">
                <a:moveTo>
                  <a:pt x="0" y="0"/>
                </a:moveTo>
                <a:lnTo>
                  <a:pt x="2843807" y="0"/>
                </a:lnTo>
                <a:lnTo>
                  <a:pt x="2843807" y="1587361"/>
                </a:lnTo>
                <a:lnTo>
                  <a:pt x="0" y="15873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23809" y="3233409"/>
            <a:ext cx="8109354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Telecommunications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23809" y="6855081"/>
            <a:ext cx="7067384" cy="1369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6"/>
              </a:lnSpc>
            </a:pPr>
            <a:r>
              <a:rPr lang="en-US" sz="1940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PREDICTING CUSTOMER CHURN IN TELECOM </a:t>
            </a:r>
            <a:r>
              <a:rPr lang="en-US" sz="19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</a:p>
          <a:p>
            <a:pPr algn="l">
              <a:lnSpc>
                <a:spcPts val="2716"/>
              </a:lnSpc>
            </a:pPr>
          </a:p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sz="19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MISSING VALUES, OUTLIERS IN BILLING AMOUNTS, INCONSISTENCIES IN CATEGORICAL VARIABLES.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79978" y="872175"/>
            <a:ext cx="13603123" cy="1116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 </a:t>
            </a:r>
            <a:r>
              <a:rPr lang="en-US" sz="8315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Cleaning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79978" y="2293059"/>
            <a:ext cx="5050185" cy="448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1"/>
              </a:lnSpc>
              <a:spcBef>
                <a:spcPct val="0"/>
              </a:spcBef>
            </a:pPr>
            <a:r>
              <a:rPr lang="en-US" b="true" sz="2579">
                <a:solidFill>
                  <a:srgbClr val="F2E98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tel[tel['TotalCharges'].isnull()]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79978" y="2965635"/>
            <a:ext cx="3292227" cy="448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1"/>
              </a:lnSpc>
              <a:spcBef>
                <a:spcPct val="0"/>
              </a:spcBef>
            </a:pPr>
            <a:r>
              <a:rPr lang="en-US" b="true" sz="2579">
                <a:solidFill>
                  <a:srgbClr val="F2E98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tel[tel['tenure']==0]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79978" y="3723340"/>
            <a:ext cx="4786759" cy="448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1"/>
              </a:lnSpc>
              <a:spcBef>
                <a:spcPct val="0"/>
              </a:spcBef>
            </a:pPr>
            <a:r>
              <a:rPr lang="en-US" b="true" sz="2579">
                <a:solidFill>
                  <a:srgbClr val="F2E98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tel[tel['Dependents']=='Yes']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79978" y="4391234"/>
            <a:ext cx="8471743" cy="906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1"/>
              </a:lnSpc>
            </a:pPr>
            <a:r>
              <a:rPr lang="en-US" sz="2579" b="true">
                <a:solidFill>
                  <a:srgbClr val="A8DD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# tel=tel[tel['tenure']!=0]</a:t>
            </a:r>
          </a:p>
          <a:p>
            <a:pPr algn="l">
              <a:lnSpc>
                <a:spcPts val="3611"/>
              </a:lnSpc>
              <a:spcBef>
                <a:spcPct val="0"/>
              </a:spcBef>
            </a:pPr>
            <a:r>
              <a:rPr lang="en-US" b="true" sz="2579">
                <a:solidFill>
                  <a:srgbClr val="F2E98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tel[tel['Contract']=='Two year']['tenure'].describe()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79978" y="5602052"/>
            <a:ext cx="14207282" cy="448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1"/>
              </a:lnSpc>
              <a:spcBef>
                <a:spcPct val="0"/>
              </a:spcBef>
            </a:pPr>
            <a:r>
              <a:rPr lang="en-US" b="true" sz="2579">
                <a:solidFill>
                  <a:srgbClr val="F2E98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df_temp=tel[(tel['Contract']=='Two year') &amp; (tel['PaymentMethod']=='Mailed check')]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79978" y="6355671"/>
            <a:ext cx="5217244" cy="906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1"/>
              </a:lnSpc>
            </a:pPr>
            <a:r>
              <a:rPr lang="en-US" sz="2579" b="true">
                <a:solidFill>
                  <a:srgbClr val="A8DD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# df_temp.isnull().sum</a:t>
            </a:r>
          </a:p>
          <a:p>
            <a:pPr algn="l">
              <a:lnSpc>
                <a:spcPts val="3611"/>
              </a:lnSpc>
              <a:spcBef>
                <a:spcPct val="0"/>
              </a:spcBef>
            </a:pPr>
            <a:r>
              <a:rPr lang="en-US" b="true" sz="2579">
                <a:solidFill>
                  <a:srgbClr val="F2E98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df_temp.dropna(inplace=True)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9978" y="7480764"/>
            <a:ext cx="2811587" cy="448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1"/>
              </a:lnSpc>
              <a:spcBef>
                <a:spcPct val="0"/>
              </a:spcBef>
            </a:pPr>
            <a:r>
              <a:rPr lang="en-US" b="true" sz="2579">
                <a:solidFill>
                  <a:srgbClr val="F2E98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df_temp.head(2)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9978" y="8799144"/>
            <a:ext cx="13603123" cy="1116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Cleaning </a:t>
            </a:r>
            <a:r>
              <a:rPr lang="en-US" sz="8315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Done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65852" y="7815782"/>
            <a:ext cx="85874" cy="448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1"/>
              </a:lnSpc>
              <a:spcBef>
                <a:spcPct val="0"/>
              </a:spcBef>
            </a:pPr>
            <a:r>
              <a:rPr lang="en-US" b="true" sz="2579">
                <a:solidFill>
                  <a:srgbClr val="F2E98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65852" y="8011616"/>
            <a:ext cx="85874" cy="448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1"/>
              </a:lnSpc>
              <a:spcBef>
                <a:spcPct val="0"/>
              </a:spcBef>
            </a:pPr>
            <a:r>
              <a:rPr lang="en-US" b="true" sz="2579">
                <a:solidFill>
                  <a:srgbClr val="F2E98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701756"/>
            <a:ext cx="6515030" cy="6883489"/>
          </a:xfrm>
          <a:custGeom>
            <a:avLst/>
            <a:gdLst/>
            <a:ahLst/>
            <a:cxnLst/>
            <a:rect r="r" b="b" t="t" l="l"/>
            <a:pathLst>
              <a:path h="6883489" w="6515030">
                <a:moveTo>
                  <a:pt x="0" y="0"/>
                </a:moveTo>
                <a:lnTo>
                  <a:pt x="6515030" y="0"/>
                </a:lnTo>
                <a:lnTo>
                  <a:pt x="6515030" y="6883488"/>
                </a:lnTo>
                <a:lnTo>
                  <a:pt x="0" y="68834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787347" y="1506134"/>
            <a:ext cx="7899128" cy="1116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 </a:t>
            </a:r>
            <a:r>
              <a:rPr lang="en-US" sz="8315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Visulization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787347" y="2794654"/>
            <a:ext cx="5271046" cy="1363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1"/>
              </a:lnSpc>
            </a:pPr>
            <a:r>
              <a:rPr lang="en-US" sz="2579" b="true">
                <a:solidFill>
                  <a:srgbClr val="A8DD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import</a:t>
            </a:r>
            <a:r>
              <a:rPr lang="en-US" sz="2579" b="true">
                <a:solidFill>
                  <a:srgbClr val="F2E98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seaborn as sns</a:t>
            </a:r>
          </a:p>
          <a:p>
            <a:pPr algn="l">
              <a:lnSpc>
                <a:spcPts val="3611"/>
              </a:lnSpc>
            </a:pPr>
          </a:p>
          <a:p>
            <a:pPr algn="l">
              <a:lnSpc>
                <a:spcPts val="3611"/>
              </a:lnSpc>
              <a:spcBef>
                <a:spcPct val="0"/>
              </a:spcBef>
            </a:pPr>
            <a:r>
              <a:rPr lang="en-US" b="true" sz="2579">
                <a:solidFill>
                  <a:srgbClr val="A8DD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import</a:t>
            </a:r>
            <a:r>
              <a:rPr lang="en-US" b="true" sz="2579">
                <a:solidFill>
                  <a:srgbClr val="F2E98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matplotlib.pyplot as plt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87347" y="4713110"/>
            <a:ext cx="8792070" cy="3192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1"/>
              </a:lnSpc>
            </a:pPr>
            <a:r>
              <a:rPr lang="en-US" sz="2579" b="true">
                <a:solidFill>
                  <a:srgbClr val="A8DD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plt</a:t>
            </a:r>
            <a:r>
              <a:rPr lang="en-US" sz="2579" b="true">
                <a:solidFill>
                  <a:srgbClr val="F2E98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.pie(tel['Churn'].value_counts(),labels=['No','Yes'],autopct='%1.1f%%',colors=['green','red'],explode=[0.1, 0])</a:t>
            </a:r>
          </a:p>
          <a:p>
            <a:pPr algn="l">
              <a:lnSpc>
                <a:spcPts val="3611"/>
              </a:lnSpc>
            </a:pPr>
          </a:p>
          <a:p>
            <a:pPr algn="l">
              <a:lnSpc>
                <a:spcPts val="3611"/>
              </a:lnSpc>
            </a:pPr>
            <a:r>
              <a:rPr lang="en-US" sz="2579" b="true">
                <a:solidFill>
                  <a:srgbClr val="A8DD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plt</a:t>
            </a:r>
            <a:r>
              <a:rPr lang="en-US" sz="2579" b="true">
                <a:solidFill>
                  <a:srgbClr val="F2E98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.title("Churn Percentage")</a:t>
            </a:r>
          </a:p>
          <a:p>
            <a:pPr algn="l">
              <a:lnSpc>
                <a:spcPts val="3611"/>
              </a:lnSpc>
            </a:pPr>
          </a:p>
          <a:p>
            <a:pPr algn="l">
              <a:lnSpc>
                <a:spcPts val="3611"/>
              </a:lnSpc>
              <a:spcBef>
                <a:spcPct val="0"/>
              </a:spcBef>
            </a:pPr>
            <a:r>
              <a:rPr lang="en-US" b="true" sz="2579">
                <a:solidFill>
                  <a:srgbClr val="A8DD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plt</a:t>
            </a:r>
            <a:r>
              <a:rPr lang="en-US" b="true" sz="2579">
                <a:solidFill>
                  <a:srgbClr val="F2E98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.show()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348866"/>
            <a:ext cx="7504111" cy="5589269"/>
          </a:xfrm>
          <a:custGeom>
            <a:avLst/>
            <a:gdLst/>
            <a:ahLst/>
            <a:cxnLst/>
            <a:rect r="r" b="b" t="t" l="l"/>
            <a:pathLst>
              <a:path h="5589269" w="7504111">
                <a:moveTo>
                  <a:pt x="0" y="0"/>
                </a:moveTo>
                <a:lnTo>
                  <a:pt x="7504111" y="0"/>
                </a:lnTo>
                <a:lnTo>
                  <a:pt x="7504111" y="5589268"/>
                </a:lnTo>
                <a:lnTo>
                  <a:pt x="0" y="55892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360172" y="1675968"/>
            <a:ext cx="7899128" cy="1116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 </a:t>
            </a:r>
            <a:r>
              <a:rPr lang="en-US" sz="8315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Visulization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360172" y="2734902"/>
            <a:ext cx="5682779" cy="448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1"/>
              </a:lnSpc>
              <a:spcBef>
                <a:spcPct val="0"/>
              </a:spcBef>
            </a:pPr>
            <a:r>
              <a:rPr lang="en-US" b="true" sz="2579">
                <a:solidFill>
                  <a:srgbClr val="F3E78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sns.countplot(data=tel,x='Churn')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348866"/>
            <a:ext cx="7504111" cy="5589269"/>
          </a:xfrm>
          <a:custGeom>
            <a:avLst/>
            <a:gdLst/>
            <a:ahLst/>
            <a:cxnLst/>
            <a:rect r="r" b="b" t="t" l="l"/>
            <a:pathLst>
              <a:path h="5589269" w="7504111">
                <a:moveTo>
                  <a:pt x="0" y="0"/>
                </a:moveTo>
                <a:lnTo>
                  <a:pt x="7504111" y="0"/>
                </a:lnTo>
                <a:lnTo>
                  <a:pt x="7504111" y="5589268"/>
                </a:lnTo>
                <a:lnTo>
                  <a:pt x="0" y="55892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360172" y="1506134"/>
            <a:ext cx="7899128" cy="1116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 </a:t>
            </a:r>
            <a:r>
              <a:rPr lang="en-US" sz="8315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Visulization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360172" y="2794654"/>
            <a:ext cx="8010823" cy="448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1"/>
              </a:lnSpc>
              <a:spcBef>
                <a:spcPct val="0"/>
              </a:spcBef>
            </a:pPr>
            <a:r>
              <a:rPr lang="en-US" b="true" sz="2579">
                <a:solidFill>
                  <a:srgbClr val="F3E78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sns.countplot(data=tel,x='Churn',hue='gender')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233922"/>
            <a:ext cx="7417824" cy="5819155"/>
          </a:xfrm>
          <a:custGeom>
            <a:avLst/>
            <a:gdLst/>
            <a:ahLst/>
            <a:cxnLst/>
            <a:rect r="r" b="b" t="t" l="l"/>
            <a:pathLst>
              <a:path h="5819155" w="7417824">
                <a:moveTo>
                  <a:pt x="0" y="0"/>
                </a:moveTo>
                <a:lnTo>
                  <a:pt x="7417824" y="0"/>
                </a:lnTo>
                <a:lnTo>
                  <a:pt x="7417824" y="5819156"/>
                </a:lnTo>
                <a:lnTo>
                  <a:pt x="0" y="58191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360172" y="1506134"/>
            <a:ext cx="7899128" cy="1116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 </a:t>
            </a:r>
            <a:r>
              <a:rPr lang="en-US" sz="8315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Visulization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360172" y="2794654"/>
            <a:ext cx="8927828" cy="1820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1"/>
              </a:lnSpc>
            </a:pPr>
            <a:r>
              <a:rPr lang="en-US" sz="2579" b="true">
                <a:solidFill>
                  <a:srgbClr val="A8DD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sns.countplot</a:t>
            </a:r>
            <a:r>
              <a:rPr lang="en-US" sz="2579" b="true">
                <a:solidFill>
                  <a:srgbClr val="F3E78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(data=tel,x='Contract',hue='Churn',palette="Set2")</a:t>
            </a:r>
          </a:p>
          <a:p>
            <a:pPr algn="l">
              <a:lnSpc>
                <a:spcPts val="3611"/>
              </a:lnSpc>
            </a:pPr>
          </a:p>
          <a:p>
            <a:pPr algn="l">
              <a:lnSpc>
                <a:spcPts val="3611"/>
              </a:lnSpc>
              <a:spcBef>
                <a:spcPct val="0"/>
              </a:spcBef>
            </a:pPr>
            <a:r>
              <a:rPr lang="en-US" b="true" sz="2579">
                <a:solidFill>
                  <a:srgbClr val="A8DD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plt.title</a:t>
            </a:r>
            <a:r>
              <a:rPr lang="en-US" b="true" sz="2579">
                <a:solidFill>
                  <a:srgbClr val="F3E78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('Churn Based on Contract Type')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347643"/>
            <a:ext cx="7399660" cy="5591715"/>
          </a:xfrm>
          <a:custGeom>
            <a:avLst/>
            <a:gdLst/>
            <a:ahLst/>
            <a:cxnLst/>
            <a:rect r="r" b="b" t="t" l="l"/>
            <a:pathLst>
              <a:path h="5591715" w="7399660">
                <a:moveTo>
                  <a:pt x="0" y="0"/>
                </a:moveTo>
                <a:lnTo>
                  <a:pt x="7399660" y="0"/>
                </a:lnTo>
                <a:lnTo>
                  <a:pt x="7399660" y="5591714"/>
                </a:lnTo>
                <a:lnTo>
                  <a:pt x="0" y="55917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360172" y="1506134"/>
            <a:ext cx="7899128" cy="1116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 </a:t>
            </a:r>
            <a:r>
              <a:rPr lang="en-US" sz="8315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Visulization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360172" y="2794654"/>
            <a:ext cx="7010921" cy="2277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1"/>
              </a:lnSpc>
            </a:pPr>
            <a:r>
              <a:rPr lang="en-US" sz="2579" b="true">
                <a:solidFill>
                  <a:srgbClr val="A8DD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df=tel</a:t>
            </a:r>
            <a:r>
              <a:rPr lang="en-US" sz="2579" b="true">
                <a:solidFill>
                  <a:srgbClr val="F3E78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[tel['Contract']=='Month-to-month']</a:t>
            </a:r>
          </a:p>
          <a:p>
            <a:pPr algn="l">
              <a:lnSpc>
                <a:spcPts val="3611"/>
              </a:lnSpc>
            </a:pPr>
          </a:p>
          <a:p>
            <a:pPr algn="l">
              <a:lnSpc>
                <a:spcPts val="3611"/>
              </a:lnSpc>
            </a:pPr>
            <a:r>
              <a:rPr lang="en-US" sz="2579" b="true">
                <a:solidFill>
                  <a:srgbClr val="A8DD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# sns.histplot(data=tel,tel['</a:t>
            </a:r>
          </a:p>
          <a:p>
            <a:pPr algn="l">
              <a:lnSpc>
                <a:spcPts val="3611"/>
              </a:lnSpc>
            </a:pPr>
          </a:p>
          <a:p>
            <a:pPr algn="l">
              <a:lnSpc>
                <a:spcPts val="3611"/>
              </a:lnSpc>
              <a:spcBef>
                <a:spcPct val="0"/>
              </a:spcBef>
            </a:pPr>
            <a:r>
              <a:rPr lang="en-US" b="true" sz="2579">
                <a:solidFill>
                  <a:srgbClr val="A8DD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df.sample</a:t>
            </a:r>
            <a:r>
              <a:rPr lang="en-US" b="true" sz="2579">
                <a:solidFill>
                  <a:srgbClr val="F3E78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()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360172" y="6076843"/>
            <a:ext cx="7641946" cy="906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1"/>
              </a:lnSpc>
              <a:spcBef>
                <a:spcPct val="0"/>
              </a:spcBef>
            </a:pPr>
            <a:r>
              <a:rPr lang="en-US" b="true" sz="2579">
                <a:solidFill>
                  <a:srgbClr val="A8DD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sns.histplot</a:t>
            </a:r>
            <a:r>
              <a:rPr lang="en-US" b="true" sz="2579">
                <a:solidFill>
                  <a:srgbClr val="F3E78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(data=tel,x=df['MonthlyCharges'],hue='Churn')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321019"/>
            <a:ext cx="7195776" cy="5644962"/>
          </a:xfrm>
          <a:custGeom>
            <a:avLst/>
            <a:gdLst/>
            <a:ahLst/>
            <a:cxnLst/>
            <a:rect r="r" b="b" t="t" l="l"/>
            <a:pathLst>
              <a:path h="5644962" w="7195776">
                <a:moveTo>
                  <a:pt x="0" y="0"/>
                </a:moveTo>
                <a:lnTo>
                  <a:pt x="7195776" y="0"/>
                </a:lnTo>
                <a:lnTo>
                  <a:pt x="7195776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360172" y="1506134"/>
            <a:ext cx="7899128" cy="1116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 </a:t>
            </a:r>
            <a:r>
              <a:rPr lang="en-US" sz="8315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Visulization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360172" y="2794654"/>
            <a:ext cx="8432685" cy="1820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1"/>
              </a:lnSpc>
            </a:pPr>
            <a:r>
              <a:rPr lang="en-US" sz="2579" b="true">
                <a:solidFill>
                  <a:srgbClr val="A8DD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sns.countplot</a:t>
            </a:r>
            <a:r>
              <a:rPr lang="en-US" sz="2579" b="true">
                <a:solidFill>
                  <a:srgbClr val="F3E78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(data=tel,x='Contract',hue='Churn',palette="Set2")</a:t>
            </a:r>
          </a:p>
          <a:p>
            <a:pPr algn="l">
              <a:lnSpc>
                <a:spcPts val="3611"/>
              </a:lnSpc>
            </a:pPr>
          </a:p>
          <a:p>
            <a:pPr algn="l">
              <a:lnSpc>
                <a:spcPts val="3611"/>
              </a:lnSpc>
              <a:spcBef>
                <a:spcPct val="0"/>
              </a:spcBef>
            </a:pPr>
            <a:r>
              <a:rPr lang="en-US" b="true" sz="2579">
                <a:solidFill>
                  <a:srgbClr val="A8DD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plt.title</a:t>
            </a:r>
            <a:r>
              <a:rPr lang="en-US" b="true" sz="2579">
                <a:solidFill>
                  <a:srgbClr val="F3E78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('Churn Based on Contract Type')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5886018"/>
            <a:ext cx="8648856" cy="1048098"/>
            <a:chOff x="0" y="0"/>
            <a:chExt cx="2277888" cy="2760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77888" cy="276042"/>
            </a:xfrm>
            <a:custGeom>
              <a:avLst/>
              <a:gdLst/>
              <a:ahLst/>
              <a:cxnLst/>
              <a:rect r="r" b="b" t="t" l="l"/>
              <a:pathLst>
                <a:path h="276042" w="2277888">
                  <a:moveTo>
                    <a:pt x="0" y="0"/>
                  </a:moveTo>
                  <a:lnTo>
                    <a:pt x="2277888" y="0"/>
                  </a:lnTo>
                  <a:lnTo>
                    <a:pt x="2277888" y="276042"/>
                  </a:lnTo>
                  <a:lnTo>
                    <a:pt x="0" y="276042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277888" cy="333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1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2701397"/>
            <a:ext cx="8648856" cy="2521282"/>
            <a:chOff x="0" y="0"/>
            <a:chExt cx="2277888" cy="6640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77888" cy="664041"/>
            </a:xfrm>
            <a:custGeom>
              <a:avLst/>
              <a:gdLst/>
              <a:ahLst/>
              <a:cxnLst/>
              <a:rect r="r" b="b" t="t" l="l"/>
              <a:pathLst>
                <a:path h="664041" w="2277888">
                  <a:moveTo>
                    <a:pt x="0" y="0"/>
                  </a:moveTo>
                  <a:lnTo>
                    <a:pt x="2277888" y="0"/>
                  </a:lnTo>
                  <a:lnTo>
                    <a:pt x="2277888" y="664041"/>
                  </a:lnTo>
                  <a:lnTo>
                    <a:pt x="0" y="664041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277888" cy="721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11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2347643"/>
            <a:ext cx="7399660" cy="5591715"/>
          </a:xfrm>
          <a:custGeom>
            <a:avLst/>
            <a:gdLst/>
            <a:ahLst/>
            <a:cxnLst/>
            <a:rect r="r" b="b" t="t" l="l"/>
            <a:pathLst>
              <a:path h="5591715" w="7399660">
                <a:moveTo>
                  <a:pt x="0" y="0"/>
                </a:moveTo>
                <a:lnTo>
                  <a:pt x="7399660" y="0"/>
                </a:lnTo>
                <a:lnTo>
                  <a:pt x="7399660" y="5591714"/>
                </a:lnTo>
                <a:lnTo>
                  <a:pt x="0" y="55917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360172" y="1506134"/>
            <a:ext cx="7899128" cy="1116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 </a:t>
            </a:r>
            <a:r>
              <a:rPr lang="en-US" sz="8315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Visulization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60172" y="2794654"/>
            <a:ext cx="8432685" cy="2277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1"/>
              </a:lnSpc>
            </a:pPr>
            <a:r>
              <a:rPr lang="en-US" sz="2579" b="true">
                <a:solidFill>
                  <a:srgbClr val="F3E78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df=tel[tel['Contract']=='Month-to-month']</a:t>
            </a:r>
          </a:p>
          <a:p>
            <a:pPr algn="l">
              <a:lnSpc>
                <a:spcPts val="3611"/>
              </a:lnSpc>
            </a:pPr>
          </a:p>
          <a:p>
            <a:pPr algn="l">
              <a:lnSpc>
                <a:spcPts val="3611"/>
              </a:lnSpc>
            </a:pPr>
            <a:r>
              <a:rPr lang="en-US" sz="2579" b="true">
                <a:solidFill>
                  <a:srgbClr val="A8DD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# sns.histplot(data=tel,tel['</a:t>
            </a:r>
          </a:p>
          <a:p>
            <a:pPr algn="l">
              <a:lnSpc>
                <a:spcPts val="3611"/>
              </a:lnSpc>
            </a:pPr>
          </a:p>
          <a:p>
            <a:pPr algn="l">
              <a:lnSpc>
                <a:spcPts val="3611"/>
              </a:lnSpc>
              <a:spcBef>
                <a:spcPct val="0"/>
              </a:spcBef>
            </a:pPr>
            <a:r>
              <a:rPr lang="en-US" b="true" sz="2579">
                <a:solidFill>
                  <a:srgbClr val="F3E78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df.sample()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60172" y="5928483"/>
            <a:ext cx="8432685" cy="906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1"/>
              </a:lnSpc>
              <a:spcBef>
                <a:spcPct val="0"/>
              </a:spcBef>
            </a:pPr>
            <a:r>
              <a:rPr lang="en-US" b="true" sz="2579">
                <a:solidFill>
                  <a:srgbClr val="A8DD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sns.histplot</a:t>
            </a:r>
            <a:r>
              <a:rPr lang="en-US" b="true" sz="2579">
                <a:solidFill>
                  <a:srgbClr val="F3E78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(data=tel,x=df['MonthlyCharges'],hue='Churn')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3144420"/>
            <a:ext cx="8648856" cy="1048098"/>
            <a:chOff x="0" y="0"/>
            <a:chExt cx="2277888" cy="2760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77888" cy="276042"/>
            </a:xfrm>
            <a:custGeom>
              <a:avLst/>
              <a:gdLst/>
              <a:ahLst/>
              <a:cxnLst/>
              <a:rect r="r" b="b" t="t" l="l"/>
              <a:pathLst>
                <a:path h="276042" w="2277888">
                  <a:moveTo>
                    <a:pt x="0" y="0"/>
                  </a:moveTo>
                  <a:lnTo>
                    <a:pt x="2277888" y="0"/>
                  </a:lnTo>
                  <a:lnTo>
                    <a:pt x="2277888" y="276042"/>
                  </a:lnTo>
                  <a:lnTo>
                    <a:pt x="0" y="276042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277888" cy="333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1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2348866"/>
            <a:ext cx="7685245" cy="5589269"/>
          </a:xfrm>
          <a:custGeom>
            <a:avLst/>
            <a:gdLst/>
            <a:ahLst/>
            <a:cxnLst/>
            <a:rect r="r" b="b" t="t" l="l"/>
            <a:pathLst>
              <a:path h="5589269" w="7685245">
                <a:moveTo>
                  <a:pt x="0" y="0"/>
                </a:moveTo>
                <a:lnTo>
                  <a:pt x="7685245" y="0"/>
                </a:lnTo>
                <a:lnTo>
                  <a:pt x="7685245" y="5589268"/>
                </a:lnTo>
                <a:lnTo>
                  <a:pt x="0" y="55892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360172" y="1506134"/>
            <a:ext cx="7899128" cy="1116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 </a:t>
            </a:r>
            <a:r>
              <a:rPr lang="en-US" sz="8315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Visulization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60172" y="3186884"/>
            <a:ext cx="8432685" cy="906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1"/>
              </a:lnSpc>
              <a:spcBef>
                <a:spcPct val="0"/>
              </a:spcBef>
            </a:pPr>
            <a:r>
              <a:rPr lang="en-US" b="true" sz="2579">
                <a:solidFill>
                  <a:srgbClr val="A8DD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sns.kdeplot</a:t>
            </a:r>
            <a:r>
              <a:rPr lang="en-US" b="true" sz="2579">
                <a:solidFill>
                  <a:srgbClr val="F3E78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(data=tel,x=df['MonthlyCharges'],hue='Churn')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3144420"/>
            <a:ext cx="8648856" cy="1048098"/>
            <a:chOff x="0" y="0"/>
            <a:chExt cx="2277888" cy="2760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77888" cy="276042"/>
            </a:xfrm>
            <a:custGeom>
              <a:avLst/>
              <a:gdLst/>
              <a:ahLst/>
              <a:cxnLst/>
              <a:rect r="r" b="b" t="t" l="l"/>
              <a:pathLst>
                <a:path h="276042" w="2277888">
                  <a:moveTo>
                    <a:pt x="0" y="0"/>
                  </a:moveTo>
                  <a:lnTo>
                    <a:pt x="2277888" y="0"/>
                  </a:lnTo>
                  <a:lnTo>
                    <a:pt x="2277888" y="276042"/>
                  </a:lnTo>
                  <a:lnTo>
                    <a:pt x="0" y="276042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277888" cy="333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1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4716393"/>
            <a:ext cx="8648856" cy="1048098"/>
            <a:chOff x="0" y="0"/>
            <a:chExt cx="2277888" cy="2760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77888" cy="276042"/>
            </a:xfrm>
            <a:custGeom>
              <a:avLst/>
              <a:gdLst/>
              <a:ahLst/>
              <a:cxnLst/>
              <a:rect r="r" b="b" t="t" l="l"/>
              <a:pathLst>
                <a:path h="276042" w="2277888">
                  <a:moveTo>
                    <a:pt x="0" y="0"/>
                  </a:moveTo>
                  <a:lnTo>
                    <a:pt x="2277888" y="0"/>
                  </a:lnTo>
                  <a:lnTo>
                    <a:pt x="2277888" y="276042"/>
                  </a:lnTo>
                  <a:lnTo>
                    <a:pt x="0" y="276042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277888" cy="333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11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2348866"/>
            <a:ext cx="7504111" cy="5589269"/>
          </a:xfrm>
          <a:custGeom>
            <a:avLst/>
            <a:gdLst/>
            <a:ahLst/>
            <a:cxnLst/>
            <a:rect r="r" b="b" t="t" l="l"/>
            <a:pathLst>
              <a:path h="5589269" w="7504111">
                <a:moveTo>
                  <a:pt x="0" y="0"/>
                </a:moveTo>
                <a:lnTo>
                  <a:pt x="7504111" y="0"/>
                </a:lnTo>
                <a:lnTo>
                  <a:pt x="7504111" y="5589268"/>
                </a:lnTo>
                <a:lnTo>
                  <a:pt x="0" y="55892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360172" y="1506134"/>
            <a:ext cx="7899128" cy="1116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 </a:t>
            </a:r>
            <a:r>
              <a:rPr lang="en-US" sz="8315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Visulization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60172" y="3415484"/>
            <a:ext cx="8432685" cy="448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1"/>
              </a:lnSpc>
              <a:spcBef>
                <a:spcPct val="0"/>
              </a:spcBef>
            </a:pPr>
            <a:r>
              <a:rPr lang="en-US" b="true" sz="2579">
                <a:solidFill>
                  <a:srgbClr val="F3E78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tel.sample()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60172" y="4758857"/>
            <a:ext cx="8432685" cy="906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1"/>
              </a:lnSpc>
              <a:spcBef>
                <a:spcPct val="0"/>
              </a:spcBef>
            </a:pPr>
            <a:r>
              <a:rPr lang="en-US" b="true" sz="2579">
                <a:solidFill>
                  <a:srgbClr val="F3E78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sns.countplot</a:t>
            </a:r>
            <a:r>
              <a:rPr lang="en-US" b="true" sz="2579">
                <a:solidFill>
                  <a:srgbClr val="A8DD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(data=tel,x=tel['Dependents'],hue=tel['Churn'],palette='Set1')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55227" y="-514350"/>
            <a:ext cx="5904073" cy="11980352"/>
            <a:chOff x="0" y="0"/>
            <a:chExt cx="1554982" cy="31553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54982" cy="3155319"/>
            </a:xfrm>
            <a:custGeom>
              <a:avLst/>
              <a:gdLst/>
              <a:ahLst/>
              <a:cxnLst/>
              <a:rect r="r" b="b" t="t" l="l"/>
              <a:pathLst>
                <a:path h="3155319" w="1554982">
                  <a:moveTo>
                    <a:pt x="0" y="0"/>
                  </a:moveTo>
                  <a:lnTo>
                    <a:pt x="1554982" y="0"/>
                  </a:lnTo>
                  <a:lnTo>
                    <a:pt x="1554982" y="3155319"/>
                  </a:lnTo>
                  <a:lnTo>
                    <a:pt x="0" y="3155319"/>
                  </a:lnTo>
                  <a:close/>
                </a:path>
              </a:pathLst>
            </a:custGeom>
            <a:gradFill rotWithShape="true">
              <a:gsLst>
                <a:gs pos="0">
                  <a:srgbClr val="FFF5E9">
                    <a:alpha val="100000"/>
                  </a:srgbClr>
                </a:gs>
                <a:gs pos="50000">
                  <a:srgbClr val="E7E8E4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54982" cy="31934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7498549">
            <a:off x="14571659" y="4508829"/>
            <a:ext cx="3413934" cy="341393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87BA1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737009" y="1729566"/>
            <a:ext cx="3413934" cy="341393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87BA1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737009" y="2460621"/>
            <a:ext cx="4756561" cy="6475516"/>
          </a:xfrm>
          <a:custGeom>
            <a:avLst/>
            <a:gdLst/>
            <a:ahLst/>
            <a:cxnLst/>
            <a:rect r="r" b="b" t="t" l="l"/>
            <a:pathLst>
              <a:path h="6475516" w="4756561">
                <a:moveTo>
                  <a:pt x="0" y="0"/>
                </a:moveTo>
                <a:lnTo>
                  <a:pt x="4756560" y="0"/>
                </a:lnTo>
                <a:lnTo>
                  <a:pt x="4756560" y="6475515"/>
                </a:lnTo>
                <a:lnTo>
                  <a:pt x="0" y="64755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12280" y="1173086"/>
            <a:ext cx="9631373" cy="1116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What is </a:t>
            </a:r>
            <a:r>
              <a:rPr lang="en-US" sz="8315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Customer Churn</a:t>
            </a:r>
            <a:r>
              <a:rPr lang="en-US" sz="8315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2280" y="2241546"/>
            <a:ext cx="9631373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Customer churn is defined as when customers or subscribers discontinue using sevices of firm.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2280" y="4638731"/>
            <a:ext cx="9631373" cy="2163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what is </a:t>
            </a:r>
            <a:r>
              <a:rPr lang="en-US" sz="8315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Telcom Customer Churn</a:t>
            </a:r>
            <a:r>
              <a:rPr lang="en-US" sz="8315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12280" y="6754941"/>
            <a:ext cx="9631373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Customers in telecmunication can switch to one Service privider to another this can cause the telcom cutomer churn.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3144420"/>
            <a:ext cx="8648856" cy="1048098"/>
            <a:chOff x="0" y="0"/>
            <a:chExt cx="2277888" cy="2760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77888" cy="276042"/>
            </a:xfrm>
            <a:custGeom>
              <a:avLst/>
              <a:gdLst/>
              <a:ahLst/>
              <a:cxnLst/>
              <a:rect r="r" b="b" t="t" l="l"/>
              <a:pathLst>
                <a:path h="276042" w="2277888">
                  <a:moveTo>
                    <a:pt x="0" y="0"/>
                  </a:moveTo>
                  <a:lnTo>
                    <a:pt x="2277888" y="0"/>
                  </a:lnTo>
                  <a:lnTo>
                    <a:pt x="2277888" y="276042"/>
                  </a:lnTo>
                  <a:lnTo>
                    <a:pt x="0" y="276042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277888" cy="333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1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2348866"/>
            <a:ext cx="7504111" cy="5589269"/>
          </a:xfrm>
          <a:custGeom>
            <a:avLst/>
            <a:gdLst/>
            <a:ahLst/>
            <a:cxnLst/>
            <a:rect r="r" b="b" t="t" l="l"/>
            <a:pathLst>
              <a:path h="5589269" w="7504111">
                <a:moveTo>
                  <a:pt x="0" y="0"/>
                </a:moveTo>
                <a:lnTo>
                  <a:pt x="7504111" y="0"/>
                </a:lnTo>
                <a:lnTo>
                  <a:pt x="7504111" y="5589268"/>
                </a:lnTo>
                <a:lnTo>
                  <a:pt x="0" y="55892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360172" y="1506134"/>
            <a:ext cx="7899128" cy="1116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 </a:t>
            </a:r>
            <a:r>
              <a:rPr lang="en-US" sz="8315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Visulization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60172" y="3186884"/>
            <a:ext cx="8432685" cy="906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1"/>
              </a:lnSpc>
              <a:spcBef>
                <a:spcPct val="0"/>
              </a:spcBef>
            </a:pPr>
            <a:r>
              <a:rPr lang="en-US" b="true" sz="2579">
                <a:solidFill>
                  <a:srgbClr val="A8DD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sns.countplot</a:t>
            </a:r>
            <a:r>
              <a:rPr lang="en-US" b="true" sz="2579">
                <a:solidFill>
                  <a:srgbClr val="F3E78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(data=tel,x=tel['PhoneService'],hue='Churn',palette='Set1')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3144420"/>
            <a:ext cx="8648856" cy="1048098"/>
            <a:chOff x="0" y="0"/>
            <a:chExt cx="2277888" cy="2760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77888" cy="276042"/>
            </a:xfrm>
            <a:custGeom>
              <a:avLst/>
              <a:gdLst/>
              <a:ahLst/>
              <a:cxnLst/>
              <a:rect r="r" b="b" t="t" l="l"/>
              <a:pathLst>
                <a:path h="276042" w="2277888">
                  <a:moveTo>
                    <a:pt x="0" y="0"/>
                  </a:moveTo>
                  <a:lnTo>
                    <a:pt x="2277888" y="0"/>
                  </a:lnTo>
                  <a:lnTo>
                    <a:pt x="2277888" y="276042"/>
                  </a:lnTo>
                  <a:lnTo>
                    <a:pt x="0" y="276042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277888" cy="333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1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2348866"/>
            <a:ext cx="7504111" cy="5589269"/>
          </a:xfrm>
          <a:custGeom>
            <a:avLst/>
            <a:gdLst/>
            <a:ahLst/>
            <a:cxnLst/>
            <a:rect r="r" b="b" t="t" l="l"/>
            <a:pathLst>
              <a:path h="5589269" w="7504111">
                <a:moveTo>
                  <a:pt x="0" y="0"/>
                </a:moveTo>
                <a:lnTo>
                  <a:pt x="7504111" y="0"/>
                </a:lnTo>
                <a:lnTo>
                  <a:pt x="7504111" y="5589268"/>
                </a:lnTo>
                <a:lnTo>
                  <a:pt x="0" y="55892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360172" y="1506134"/>
            <a:ext cx="7899128" cy="1116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 </a:t>
            </a:r>
            <a:r>
              <a:rPr lang="en-US" sz="8315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Visulization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60172" y="3186884"/>
            <a:ext cx="8432685" cy="906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1"/>
              </a:lnSpc>
              <a:spcBef>
                <a:spcPct val="0"/>
              </a:spcBef>
            </a:pPr>
            <a:r>
              <a:rPr lang="en-US" b="true" sz="2579">
                <a:solidFill>
                  <a:srgbClr val="A8DD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sns.countplot</a:t>
            </a:r>
            <a:r>
              <a:rPr lang="en-US" b="true" sz="2579">
                <a:solidFill>
                  <a:srgbClr val="F3E78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(data=tel,x=tel['InternetService'],hue='Churn')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144000" y="4811643"/>
            <a:ext cx="8648856" cy="1048098"/>
            <a:chOff x="0" y="0"/>
            <a:chExt cx="2277888" cy="2760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77888" cy="276042"/>
            </a:xfrm>
            <a:custGeom>
              <a:avLst/>
              <a:gdLst/>
              <a:ahLst/>
              <a:cxnLst/>
              <a:rect r="r" b="b" t="t" l="l"/>
              <a:pathLst>
                <a:path h="276042" w="2277888">
                  <a:moveTo>
                    <a:pt x="0" y="0"/>
                  </a:moveTo>
                  <a:lnTo>
                    <a:pt x="2277888" y="0"/>
                  </a:lnTo>
                  <a:lnTo>
                    <a:pt x="2277888" y="276042"/>
                  </a:lnTo>
                  <a:lnTo>
                    <a:pt x="0" y="276042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2277888" cy="333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11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360172" y="4854107"/>
            <a:ext cx="8432685" cy="906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1"/>
              </a:lnSpc>
              <a:spcBef>
                <a:spcPct val="0"/>
              </a:spcBef>
            </a:pPr>
            <a:r>
              <a:rPr lang="en-US" b="true" sz="2579">
                <a:solidFill>
                  <a:srgbClr val="A8DD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sns.countplot</a:t>
            </a:r>
            <a:r>
              <a:rPr lang="en-US" b="true" sz="2579">
                <a:solidFill>
                  <a:srgbClr val="F3E78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(data=tel,x=tel['OnlineSecurity'],hue='Churn')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144000" y="6383615"/>
            <a:ext cx="8648856" cy="1048098"/>
            <a:chOff x="0" y="0"/>
            <a:chExt cx="2277888" cy="27604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77888" cy="276042"/>
            </a:xfrm>
            <a:custGeom>
              <a:avLst/>
              <a:gdLst/>
              <a:ahLst/>
              <a:cxnLst/>
              <a:rect r="r" b="b" t="t" l="l"/>
              <a:pathLst>
                <a:path h="276042" w="2277888">
                  <a:moveTo>
                    <a:pt x="0" y="0"/>
                  </a:moveTo>
                  <a:lnTo>
                    <a:pt x="2277888" y="0"/>
                  </a:lnTo>
                  <a:lnTo>
                    <a:pt x="2277888" y="276042"/>
                  </a:lnTo>
                  <a:lnTo>
                    <a:pt x="0" y="276042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2277888" cy="333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11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360172" y="6426080"/>
            <a:ext cx="8432685" cy="906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1"/>
              </a:lnSpc>
              <a:spcBef>
                <a:spcPct val="0"/>
              </a:spcBef>
            </a:pPr>
            <a:r>
              <a:rPr lang="en-US" b="true" sz="2579">
                <a:solidFill>
                  <a:srgbClr val="A8DD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sns.countplot</a:t>
            </a:r>
            <a:r>
              <a:rPr lang="en-US" b="true" sz="2579">
                <a:solidFill>
                  <a:srgbClr val="F3E78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(data=tel,x=tel['DeviceProtection'],hue=tel['Churn'])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144000" y="7888038"/>
            <a:ext cx="8589397" cy="1048098"/>
            <a:chOff x="0" y="0"/>
            <a:chExt cx="2262228" cy="27604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262228" cy="276042"/>
            </a:xfrm>
            <a:custGeom>
              <a:avLst/>
              <a:gdLst/>
              <a:ahLst/>
              <a:cxnLst/>
              <a:rect r="r" b="b" t="t" l="l"/>
              <a:pathLst>
                <a:path h="276042" w="2262228">
                  <a:moveTo>
                    <a:pt x="0" y="0"/>
                  </a:moveTo>
                  <a:lnTo>
                    <a:pt x="2262228" y="0"/>
                  </a:lnTo>
                  <a:lnTo>
                    <a:pt x="2262228" y="276042"/>
                  </a:lnTo>
                  <a:lnTo>
                    <a:pt x="0" y="276042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2262228" cy="333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11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9300713" y="7926138"/>
            <a:ext cx="8432685" cy="906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1"/>
              </a:lnSpc>
              <a:spcBef>
                <a:spcPct val="0"/>
              </a:spcBef>
            </a:pPr>
            <a:r>
              <a:rPr lang="en-US" b="true" sz="2579">
                <a:solidFill>
                  <a:srgbClr val="A8DD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sns.countplot(data=tel,x=tel['</a:t>
            </a:r>
            <a:r>
              <a:rPr lang="en-US" b="true" sz="2579">
                <a:solidFill>
                  <a:srgbClr val="F3E78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PaperlessBilling</a:t>
            </a:r>
            <a:r>
              <a:rPr lang="en-US" b="true" sz="2579">
                <a:solidFill>
                  <a:srgbClr val="A8DD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'],hue=tel['Churn'])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2761330"/>
            <a:ext cx="8648856" cy="1048098"/>
            <a:chOff x="0" y="0"/>
            <a:chExt cx="2277888" cy="2760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77888" cy="276042"/>
            </a:xfrm>
            <a:custGeom>
              <a:avLst/>
              <a:gdLst/>
              <a:ahLst/>
              <a:cxnLst/>
              <a:rect r="r" b="b" t="t" l="l"/>
              <a:pathLst>
                <a:path h="276042" w="2277888">
                  <a:moveTo>
                    <a:pt x="0" y="0"/>
                  </a:moveTo>
                  <a:lnTo>
                    <a:pt x="2277888" y="0"/>
                  </a:lnTo>
                  <a:lnTo>
                    <a:pt x="2277888" y="276042"/>
                  </a:lnTo>
                  <a:lnTo>
                    <a:pt x="0" y="276042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277888" cy="333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1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2348866"/>
            <a:ext cx="7504111" cy="5589269"/>
          </a:xfrm>
          <a:custGeom>
            <a:avLst/>
            <a:gdLst/>
            <a:ahLst/>
            <a:cxnLst/>
            <a:rect r="r" b="b" t="t" l="l"/>
            <a:pathLst>
              <a:path h="5589269" w="7504111">
                <a:moveTo>
                  <a:pt x="0" y="0"/>
                </a:moveTo>
                <a:lnTo>
                  <a:pt x="7504111" y="0"/>
                </a:lnTo>
                <a:lnTo>
                  <a:pt x="7504111" y="5589268"/>
                </a:lnTo>
                <a:lnTo>
                  <a:pt x="0" y="55892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360172" y="1506134"/>
            <a:ext cx="7899128" cy="1116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 </a:t>
            </a:r>
            <a:r>
              <a:rPr lang="en-US" sz="8315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Visulization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60172" y="2803794"/>
            <a:ext cx="8432685" cy="906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1"/>
              </a:lnSpc>
              <a:spcBef>
                <a:spcPct val="0"/>
              </a:spcBef>
            </a:pPr>
            <a:r>
              <a:rPr lang="en-US" b="true" sz="2579">
                <a:solidFill>
                  <a:srgbClr val="A8DD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sns.countplot(data=tel,x=tel['</a:t>
            </a:r>
            <a:r>
              <a:rPr lang="en-US" b="true" sz="2579">
                <a:solidFill>
                  <a:srgbClr val="F3E78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TechSupport</a:t>
            </a:r>
            <a:r>
              <a:rPr lang="en-US" b="true" sz="2579">
                <a:solidFill>
                  <a:srgbClr val="A8DD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'],hue=tel['Churn'])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252086" y="4274594"/>
            <a:ext cx="8648856" cy="1048098"/>
            <a:chOff x="0" y="0"/>
            <a:chExt cx="2277888" cy="2760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77888" cy="276042"/>
            </a:xfrm>
            <a:custGeom>
              <a:avLst/>
              <a:gdLst/>
              <a:ahLst/>
              <a:cxnLst/>
              <a:rect r="r" b="b" t="t" l="l"/>
              <a:pathLst>
                <a:path h="276042" w="2277888">
                  <a:moveTo>
                    <a:pt x="0" y="0"/>
                  </a:moveTo>
                  <a:lnTo>
                    <a:pt x="2277888" y="0"/>
                  </a:lnTo>
                  <a:lnTo>
                    <a:pt x="2277888" y="276042"/>
                  </a:lnTo>
                  <a:lnTo>
                    <a:pt x="0" y="276042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2277888" cy="333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11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360172" y="4317059"/>
            <a:ext cx="8432685" cy="906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1"/>
              </a:lnSpc>
              <a:spcBef>
                <a:spcPct val="0"/>
              </a:spcBef>
            </a:pPr>
            <a:r>
              <a:rPr lang="en-US" b="true" sz="2579">
                <a:solidFill>
                  <a:srgbClr val="A8DD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sns.countplot(data=tel,x=tel['</a:t>
            </a:r>
            <a:r>
              <a:rPr lang="en-US" b="true" sz="2579">
                <a:solidFill>
                  <a:srgbClr val="F3E78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StreamingTV</a:t>
            </a:r>
            <a:r>
              <a:rPr lang="en-US" b="true" sz="2579">
                <a:solidFill>
                  <a:srgbClr val="A8DD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'],hue=tel['Churn'])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252086" y="5789417"/>
            <a:ext cx="8648856" cy="1048098"/>
            <a:chOff x="0" y="0"/>
            <a:chExt cx="2277888" cy="27604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77888" cy="276042"/>
            </a:xfrm>
            <a:custGeom>
              <a:avLst/>
              <a:gdLst/>
              <a:ahLst/>
              <a:cxnLst/>
              <a:rect r="r" b="b" t="t" l="l"/>
              <a:pathLst>
                <a:path h="276042" w="2277888">
                  <a:moveTo>
                    <a:pt x="0" y="0"/>
                  </a:moveTo>
                  <a:lnTo>
                    <a:pt x="2277888" y="0"/>
                  </a:lnTo>
                  <a:lnTo>
                    <a:pt x="2277888" y="276042"/>
                  </a:lnTo>
                  <a:lnTo>
                    <a:pt x="0" y="276042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2277888" cy="333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11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360172" y="5827517"/>
            <a:ext cx="8432685" cy="906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1"/>
              </a:lnSpc>
              <a:spcBef>
                <a:spcPct val="0"/>
              </a:spcBef>
            </a:pPr>
            <a:r>
              <a:rPr lang="en-US" b="true" sz="2579">
                <a:solidFill>
                  <a:srgbClr val="A8DD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sns.countplot(data=tel,x=tel['</a:t>
            </a:r>
            <a:r>
              <a:rPr lang="en-US" b="true" sz="2579">
                <a:solidFill>
                  <a:srgbClr val="F3E78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DeviceProtection</a:t>
            </a:r>
            <a:r>
              <a:rPr lang="en-US" b="true" sz="2579">
                <a:solidFill>
                  <a:srgbClr val="A8DD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'],hue=tel['Churn'])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252086" y="7304239"/>
            <a:ext cx="8648856" cy="1048098"/>
            <a:chOff x="0" y="0"/>
            <a:chExt cx="2277888" cy="27604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277888" cy="276042"/>
            </a:xfrm>
            <a:custGeom>
              <a:avLst/>
              <a:gdLst/>
              <a:ahLst/>
              <a:cxnLst/>
              <a:rect r="r" b="b" t="t" l="l"/>
              <a:pathLst>
                <a:path h="276042" w="2277888">
                  <a:moveTo>
                    <a:pt x="0" y="0"/>
                  </a:moveTo>
                  <a:lnTo>
                    <a:pt x="2277888" y="0"/>
                  </a:lnTo>
                  <a:lnTo>
                    <a:pt x="2277888" y="276042"/>
                  </a:lnTo>
                  <a:lnTo>
                    <a:pt x="0" y="276042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2277888" cy="333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11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9360172" y="7346704"/>
            <a:ext cx="8432685" cy="906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1"/>
              </a:lnSpc>
              <a:spcBef>
                <a:spcPct val="0"/>
              </a:spcBef>
            </a:pPr>
            <a:r>
              <a:rPr lang="en-US" b="true" sz="2579">
                <a:solidFill>
                  <a:srgbClr val="A8DD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sns.countplot(data=tel,x=tel['</a:t>
            </a:r>
            <a:r>
              <a:rPr lang="en-US" b="true" sz="2579">
                <a:solidFill>
                  <a:srgbClr val="F3E78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StreamingMovies</a:t>
            </a:r>
            <a:r>
              <a:rPr lang="en-US" b="true" sz="2579">
                <a:solidFill>
                  <a:srgbClr val="A8DD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'],hue=tel['Churn'])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3144420"/>
            <a:ext cx="8648856" cy="1048098"/>
            <a:chOff x="0" y="0"/>
            <a:chExt cx="2277888" cy="2760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77888" cy="276042"/>
            </a:xfrm>
            <a:custGeom>
              <a:avLst/>
              <a:gdLst/>
              <a:ahLst/>
              <a:cxnLst/>
              <a:rect r="r" b="b" t="t" l="l"/>
              <a:pathLst>
                <a:path h="276042" w="2277888">
                  <a:moveTo>
                    <a:pt x="0" y="0"/>
                  </a:moveTo>
                  <a:lnTo>
                    <a:pt x="2277888" y="0"/>
                  </a:lnTo>
                  <a:lnTo>
                    <a:pt x="2277888" y="276042"/>
                  </a:lnTo>
                  <a:lnTo>
                    <a:pt x="0" y="276042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277888" cy="333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1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2348866"/>
            <a:ext cx="7555864" cy="5589269"/>
          </a:xfrm>
          <a:custGeom>
            <a:avLst/>
            <a:gdLst/>
            <a:ahLst/>
            <a:cxnLst/>
            <a:rect r="r" b="b" t="t" l="l"/>
            <a:pathLst>
              <a:path h="5589269" w="7555864">
                <a:moveTo>
                  <a:pt x="0" y="0"/>
                </a:moveTo>
                <a:lnTo>
                  <a:pt x="7555864" y="0"/>
                </a:lnTo>
                <a:lnTo>
                  <a:pt x="7555864" y="5589268"/>
                </a:lnTo>
                <a:lnTo>
                  <a:pt x="0" y="55892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360172" y="1506134"/>
            <a:ext cx="7899128" cy="1116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 </a:t>
            </a:r>
            <a:r>
              <a:rPr lang="en-US" sz="8315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Visulization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60172" y="3186884"/>
            <a:ext cx="8432685" cy="906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1"/>
              </a:lnSpc>
              <a:spcBef>
                <a:spcPct val="0"/>
              </a:spcBef>
            </a:pPr>
            <a:r>
              <a:rPr lang="en-US" b="true" sz="2579">
                <a:solidFill>
                  <a:srgbClr val="A8DD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sns.kdeplot</a:t>
            </a:r>
            <a:r>
              <a:rPr lang="en-US" b="true" sz="2579">
                <a:solidFill>
                  <a:srgbClr val="F3E78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(data=tel,x=tel['tenure'],hue=tel['Churn'])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19572" y="2562134"/>
            <a:ext cx="9012785" cy="1606122"/>
            <a:chOff x="0" y="0"/>
            <a:chExt cx="2373738" cy="4230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73738" cy="423012"/>
            </a:xfrm>
            <a:custGeom>
              <a:avLst/>
              <a:gdLst/>
              <a:ahLst/>
              <a:cxnLst/>
              <a:rect r="r" b="b" t="t" l="l"/>
              <a:pathLst>
                <a:path h="423012" w="2373738">
                  <a:moveTo>
                    <a:pt x="0" y="0"/>
                  </a:moveTo>
                  <a:lnTo>
                    <a:pt x="2373738" y="0"/>
                  </a:lnTo>
                  <a:lnTo>
                    <a:pt x="2373738" y="423012"/>
                  </a:lnTo>
                  <a:lnTo>
                    <a:pt x="0" y="423012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373738" cy="480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1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19572" y="4995155"/>
            <a:ext cx="8648856" cy="708431"/>
            <a:chOff x="0" y="0"/>
            <a:chExt cx="2277888" cy="1865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77888" cy="186583"/>
            </a:xfrm>
            <a:custGeom>
              <a:avLst/>
              <a:gdLst/>
              <a:ahLst/>
              <a:cxnLst/>
              <a:rect r="r" b="b" t="t" l="l"/>
              <a:pathLst>
                <a:path h="186583" w="2277888">
                  <a:moveTo>
                    <a:pt x="0" y="0"/>
                  </a:moveTo>
                  <a:lnTo>
                    <a:pt x="2277888" y="0"/>
                  </a:lnTo>
                  <a:lnTo>
                    <a:pt x="2277888" y="186583"/>
                  </a:lnTo>
                  <a:lnTo>
                    <a:pt x="0" y="186583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277888" cy="2437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11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642797" y="6286538"/>
            <a:ext cx="11218578" cy="3478629"/>
          </a:xfrm>
          <a:custGeom>
            <a:avLst/>
            <a:gdLst/>
            <a:ahLst/>
            <a:cxnLst/>
            <a:rect r="r" b="b" t="t" l="l"/>
            <a:pathLst>
              <a:path h="3478629" w="11218578">
                <a:moveTo>
                  <a:pt x="0" y="0"/>
                </a:moveTo>
                <a:lnTo>
                  <a:pt x="11218578" y="0"/>
                </a:lnTo>
                <a:lnTo>
                  <a:pt x="11218578" y="3478629"/>
                </a:lnTo>
                <a:lnTo>
                  <a:pt x="0" y="34786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194436" y="1199661"/>
            <a:ext cx="7899128" cy="1116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5"/>
              </a:lnSpc>
            </a:pPr>
            <a:r>
              <a:rPr lang="en-US" b="true" sz="8315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 </a:t>
            </a:r>
            <a:r>
              <a:rPr lang="en-US" b="true" sz="8315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Visulization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035744" y="2604598"/>
            <a:ext cx="8432685" cy="1363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1"/>
              </a:lnSpc>
            </a:pPr>
            <a:r>
              <a:rPr lang="en-US" sz="2579" b="true">
                <a:solidFill>
                  <a:srgbClr val="A8DD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tdf=tel</a:t>
            </a:r>
            <a:r>
              <a:rPr lang="en-US" sz="2579" b="true">
                <a:solidFill>
                  <a:srgbClr val="F3E78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[['tenure','MonthlyCharges','TotalCharges']</a:t>
            </a:r>
            <a:r>
              <a:rPr lang="en-US" sz="2579" b="true">
                <a:solidFill>
                  <a:srgbClr val="A8DD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]</a:t>
            </a:r>
          </a:p>
          <a:p>
            <a:pPr algn="l">
              <a:lnSpc>
                <a:spcPts val="3611"/>
              </a:lnSpc>
              <a:spcBef>
                <a:spcPct val="0"/>
              </a:spcBef>
            </a:pPr>
            <a:r>
              <a:rPr lang="en-US" b="true" sz="2579">
                <a:solidFill>
                  <a:srgbClr val="A8DDE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tcorrelational</a:t>
            </a:r>
            <a:r>
              <a:rPr lang="en-US" b="true" sz="2579">
                <a:solidFill>
                  <a:srgbClr val="F3E78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=tdf.corr()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035744" y="5037620"/>
            <a:ext cx="8432685" cy="906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1"/>
              </a:lnSpc>
            </a:pPr>
            <a:r>
              <a:rPr lang="en-US" sz="2579" b="true">
                <a:solidFill>
                  <a:srgbClr val="F3E78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tcorrelational</a:t>
            </a:r>
          </a:p>
          <a:p>
            <a:pPr algn="l">
              <a:lnSpc>
                <a:spcPts val="361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631454" y="5369601"/>
            <a:ext cx="7315200" cy="3604399"/>
          </a:xfrm>
          <a:custGeom>
            <a:avLst/>
            <a:gdLst/>
            <a:ahLst/>
            <a:cxnLst/>
            <a:rect r="r" b="b" t="t" l="l"/>
            <a:pathLst>
              <a:path h="3604399" w="7315200">
                <a:moveTo>
                  <a:pt x="0" y="0"/>
                </a:moveTo>
                <a:lnTo>
                  <a:pt x="7315200" y="0"/>
                </a:lnTo>
                <a:lnTo>
                  <a:pt x="7315200" y="3604399"/>
                </a:lnTo>
                <a:lnTo>
                  <a:pt x="0" y="36043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23809" y="2808831"/>
            <a:ext cx="5385535" cy="1120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CONCLUSION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264584" y="4825399"/>
            <a:ext cx="9739838" cy="492239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382854" y="2139641"/>
            <a:ext cx="5522291" cy="552229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87BA1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234622" y="4052937"/>
            <a:ext cx="6229901" cy="2321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182"/>
              </a:lnSpc>
            </a:pPr>
            <a:r>
              <a:rPr lang="en-US" sz="17182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thank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84335" y="4052933"/>
            <a:ext cx="3877436" cy="2321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182"/>
              </a:lnSpc>
            </a:pPr>
            <a:r>
              <a:rPr lang="en-US" sz="17182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you!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1163023" y="4969027"/>
            <a:ext cx="5034668" cy="2810260"/>
          </a:xfrm>
          <a:custGeom>
            <a:avLst/>
            <a:gdLst/>
            <a:ahLst/>
            <a:cxnLst/>
            <a:rect r="r" b="b" t="t" l="l"/>
            <a:pathLst>
              <a:path h="2810260" w="5034668">
                <a:moveTo>
                  <a:pt x="0" y="0"/>
                </a:moveTo>
                <a:lnTo>
                  <a:pt x="5034669" y="0"/>
                </a:lnTo>
                <a:lnTo>
                  <a:pt x="5034669" y="2810261"/>
                </a:lnTo>
                <a:lnTo>
                  <a:pt x="0" y="28102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144121" y="2562375"/>
            <a:ext cx="2843806" cy="1587361"/>
          </a:xfrm>
          <a:custGeom>
            <a:avLst/>
            <a:gdLst/>
            <a:ahLst/>
            <a:cxnLst/>
            <a:rect r="r" b="b" t="t" l="l"/>
            <a:pathLst>
              <a:path h="1587361" w="2843806">
                <a:moveTo>
                  <a:pt x="0" y="0"/>
                </a:moveTo>
                <a:lnTo>
                  <a:pt x="2843807" y="0"/>
                </a:lnTo>
                <a:lnTo>
                  <a:pt x="2843807" y="1587361"/>
                </a:lnTo>
                <a:lnTo>
                  <a:pt x="0" y="1587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063235" y="6053340"/>
            <a:ext cx="4161530" cy="603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6"/>
              </a:lnSpc>
              <a:spcBef>
                <a:spcPct val="0"/>
              </a:spcBef>
            </a:pPr>
            <a:r>
              <a:rPr lang="en-US" sz="17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PREDICTING CUSTOMER CHURN IN TELECOM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30255" y="4165784"/>
            <a:ext cx="565981" cy="565981"/>
          </a:xfrm>
          <a:custGeom>
            <a:avLst/>
            <a:gdLst/>
            <a:ahLst/>
            <a:cxnLst/>
            <a:rect r="r" b="b" t="t" l="l"/>
            <a:pathLst>
              <a:path h="565981" w="565981">
                <a:moveTo>
                  <a:pt x="0" y="0"/>
                </a:moveTo>
                <a:lnTo>
                  <a:pt x="565980" y="0"/>
                </a:lnTo>
                <a:lnTo>
                  <a:pt x="565980" y="565981"/>
                </a:lnTo>
                <a:lnTo>
                  <a:pt x="0" y="5659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231399" y="2680302"/>
            <a:ext cx="5905397" cy="590539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5E9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2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23809" y="3515896"/>
            <a:ext cx="5663047" cy="4478956"/>
          </a:xfrm>
          <a:custGeom>
            <a:avLst/>
            <a:gdLst/>
            <a:ahLst/>
            <a:cxnLst/>
            <a:rect r="r" b="b" t="t" l="l"/>
            <a:pathLst>
              <a:path h="4478956" w="5663047">
                <a:moveTo>
                  <a:pt x="0" y="0"/>
                </a:moveTo>
                <a:lnTo>
                  <a:pt x="5663048" y="0"/>
                </a:lnTo>
                <a:lnTo>
                  <a:pt x="5663048" y="4478956"/>
                </a:lnTo>
                <a:lnTo>
                  <a:pt x="0" y="44789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126724" y="1124731"/>
            <a:ext cx="6803831" cy="2163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Common </a:t>
            </a:r>
            <a:r>
              <a:rPr lang="en-US" sz="8315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Causes</a:t>
            </a:r>
            <a:r>
              <a:rPr lang="en-US" sz="8315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of </a:t>
            </a:r>
            <a:r>
              <a:rPr lang="en-US" sz="8315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Telecom Churn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36104" y="4233931"/>
            <a:ext cx="8456752" cy="372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8"/>
              </a:lnSpc>
              <a:spcBef>
                <a:spcPct val="0"/>
              </a:spcBef>
            </a:pPr>
            <a:r>
              <a:rPr lang="en-US" sz="210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Poor Network Quality (dropped calls, slow internet)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230255" y="5066063"/>
            <a:ext cx="565981" cy="565981"/>
          </a:xfrm>
          <a:custGeom>
            <a:avLst/>
            <a:gdLst/>
            <a:ahLst/>
            <a:cxnLst/>
            <a:rect r="r" b="b" t="t" l="l"/>
            <a:pathLst>
              <a:path h="565981" w="565981">
                <a:moveTo>
                  <a:pt x="0" y="0"/>
                </a:moveTo>
                <a:lnTo>
                  <a:pt x="565980" y="0"/>
                </a:lnTo>
                <a:lnTo>
                  <a:pt x="565980" y="565981"/>
                </a:lnTo>
                <a:lnTo>
                  <a:pt x="0" y="5659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336104" y="5134210"/>
            <a:ext cx="8456752" cy="372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8"/>
              </a:lnSpc>
              <a:spcBef>
                <a:spcPct val="0"/>
              </a:spcBef>
            </a:pPr>
            <a:r>
              <a:rPr lang="en-US" sz="210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High Pricing (competitors offering better deals)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8230255" y="5966342"/>
            <a:ext cx="565981" cy="565981"/>
          </a:xfrm>
          <a:custGeom>
            <a:avLst/>
            <a:gdLst/>
            <a:ahLst/>
            <a:cxnLst/>
            <a:rect r="r" b="b" t="t" l="l"/>
            <a:pathLst>
              <a:path h="565981" w="565981">
                <a:moveTo>
                  <a:pt x="0" y="0"/>
                </a:moveTo>
                <a:lnTo>
                  <a:pt x="565980" y="0"/>
                </a:lnTo>
                <a:lnTo>
                  <a:pt x="565980" y="565980"/>
                </a:lnTo>
                <a:lnTo>
                  <a:pt x="0" y="565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336104" y="6034489"/>
            <a:ext cx="8456752" cy="372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8"/>
              </a:lnSpc>
              <a:spcBef>
                <a:spcPct val="0"/>
              </a:spcBef>
            </a:pPr>
            <a:r>
              <a:rPr lang="en-US" sz="210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Poor Customer Service (unresolved complaints)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8230255" y="6866620"/>
            <a:ext cx="565981" cy="565981"/>
          </a:xfrm>
          <a:custGeom>
            <a:avLst/>
            <a:gdLst/>
            <a:ahLst/>
            <a:cxnLst/>
            <a:rect r="r" b="b" t="t" l="l"/>
            <a:pathLst>
              <a:path h="565981" w="565981">
                <a:moveTo>
                  <a:pt x="0" y="0"/>
                </a:moveTo>
                <a:lnTo>
                  <a:pt x="565980" y="0"/>
                </a:lnTo>
                <a:lnTo>
                  <a:pt x="565980" y="565981"/>
                </a:lnTo>
                <a:lnTo>
                  <a:pt x="0" y="5659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336104" y="6934767"/>
            <a:ext cx="8456752" cy="372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8"/>
              </a:lnSpc>
              <a:spcBef>
                <a:spcPct val="0"/>
              </a:spcBef>
            </a:pPr>
            <a:r>
              <a:rPr lang="en-US" sz="210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Lack of Personalization (customers feel undervalued)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8230255" y="7766899"/>
            <a:ext cx="565981" cy="565981"/>
          </a:xfrm>
          <a:custGeom>
            <a:avLst/>
            <a:gdLst/>
            <a:ahLst/>
            <a:cxnLst/>
            <a:rect r="r" b="b" t="t" l="l"/>
            <a:pathLst>
              <a:path h="565981" w="565981">
                <a:moveTo>
                  <a:pt x="0" y="0"/>
                </a:moveTo>
                <a:lnTo>
                  <a:pt x="565980" y="0"/>
                </a:lnTo>
                <a:lnTo>
                  <a:pt x="565980" y="565981"/>
                </a:lnTo>
                <a:lnTo>
                  <a:pt x="0" y="5659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336104" y="7835046"/>
            <a:ext cx="8456752" cy="372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8"/>
              </a:lnSpc>
              <a:spcBef>
                <a:spcPct val="0"/>
              </a:spcBef>
            </a:pPr>
            <a:r>
              <a:rPr lang="en-US" sz="210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Billing Issues (hidden charges, incorrect bills)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58188" y="7180569"/>
            <a:ext cx="5034668" cy="2810260"/>
          </a:xfrm>
          <a:custGeom>
            <a:avLst/>
            <a:gdLst/>
            <a:ahLst/>
            <a:cxnLst/>
            <a:rect r="r" b="b" t="t" l="l"/>
            <a:pathLst>
              <a:path h="2810260" w="5034668">
                <a:moveTo>
                  <a:pt x="0" y="0"/>
                </a:moveTo>
                <a:lnTo>
                  <a:pt x="5034668" y="0"/>
                </a:lnTo>
                <a:lnTo>
                  <a:pt x="5034668" y="2810261"/>
                </a:lnTo>
                <a:lnTo>
                  <a:pt x="0" y="28102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4938" y="3738608"/>
            <a:ext cx="2843806" cy="1587361"/>
          </a:xfrm>
          <a:custGeom>
            <a:avLst/>
            <a:gdLst/>
            <a:ahLst/>
            <a:cxnLst/>
            <a:rect r="r" b="b" t="t" l="l"/>
            <a:pathLst>
              <a:path h="1587361" w="2843806">
                <a:moveTo>
                  <a:pt x="0" y="0"/>
                </a:moveTo>
                <a:lnTo>
                  <a:pt x="2843806" y="0"/>
                </a:lnTo>
                <a:lnTo>
                  <a:pt x="2843806" y="1587361"/>
                </a:lnTo>
                <a:lnTo>
                  <a:pt x="0" y="1587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98744" y="4785651"/>
            <a:ext cx="11301259" cy="3800048"/>
          </a:xfrm>
          <a:custGeom>
            <a:avLst/>
            <a:gdLst/>
            <a:ahLst/>
            <a:cxnLst/>
            <a:rect r="r" b="b" t="t" l="l"/>
            <a:pathLst>
              <a:path h="3800048" w="11301259">
                <a:moveTo>
                  <a:pt x="0" y="0"/>
                </a:moveTo>
                <a:lnTo>
                  <a:pt x="11301259" y="0"/>
                </a:lnTo>
                <a:lnTo>
                  <a:pt x="11301259" y="3800049"/>
                </a:lnTo>
                <a:lnTo>
                  <a:pt x="0" y="38000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161534" y="1574774"/>
            <a:ext cx="10279239" cy="2163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Here </a:t>
            </a:r>
            <a:r>
              <a:rPr lang="en-US" sz="8315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Telcom Customer Churn dataset</a:t>
            </a:r>
            <a:r>
              <a:rPr lang="en-US" sz="8315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is got from </a:t>
            </a:r>
            <a:r>
              <a:rPr lang="en-US" sz="8315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Kaggle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98744" y="4116359"/>
            <a:ext cx="4343400" cy="415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4"/>
              </a:lnSpc>
              <a:spcBef>
                <a:spcPct val="0"/>
              </a:spcBef>
            </a:pPr>
            <a:r>
              <a:rPr lang="en-US" b="true" sz="237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Loading Libraries and Data: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98669" y="8785725"/>
            <a:ext cx="11211371" cy="415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4"/>
              </a:lnSpc>
              <a:spcBef>
                <a:spcPct val="0"/>
              </a:spcBef>
            </a:pPr>
            <a:r>
              <a:rPr lang="en-US" b="true" sz="237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This data set is about </a:t>
            </a:r>
            <a:r>
              <a:rPr lang="en-US" b="true" sz="2374">
                <a:solidFill>
                  <a:srgbClr val="D563A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7043</a:t>
            </a:r>
            <a:r>
              <a:rPr lang="en-US" b="true" sz="237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cutomer records out of then </a:t>
            </a:r>
            <a:r>
              <a:rPr lang="en-US" b="true" sz="2374">
                <a:solidFill>
                  <a:srgbClr val="D563A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1869</a:t>
            </a:r>
            <a:r>
              <a:rPr lang="en-US" b="true" sz="237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Cutomers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98288" y="2633880"/>
            <a:ext cx="14691425" cy="6335677"/>
          </a:xfrm>
          <a:custGeom>
            <a:avLst/>
            <a:gdLst/>
            <a:ahLst/>
            <a:cxnLst/>
            <a:rect r="r" b="b" t="t" l="l"/>
            <a:pathLst>
              <a:path h="6335677" w="14691425">
                <a:moveTo>
                  <a:pt x="0" y="0"/>
                </a:moveTo>
                <a:lnTo>
                  <a:pt x="14691424" y="0"/>
                </a:lnTo>
                <a:lnTo>
                  <a:pt x="14691424" y="6335677"/>
                </a:lnTo>
                <a:lnTo>
                  <a:pt x="0" y="63356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581406" y="1171575"/>
            <a:ext cx="7125187" cy="1116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Columns </a:t>
            </a:r>
            <a:r>
              <a:rPr lang="en-US" sz="8315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Discription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112144" y="3727407"/>
            <a:ext cx="2843806" cy="1587361"/>
          </a:xfrm>
          <a:custGeom>
            <a:avLst/>
            <a:gdLst/>
            <a:ahLst/>
            <a:cxnLst/>
            <a:rect r="r" b="b" t="t" l="l"/>
            <a:pathLst>
              <a:path h="1587361" w="2843806">
                <a:moveTo>
                  <a:pt x="0" y="0"/>
                </a:moveTo>
                <a:lnTo>
                  <a:pt x="2843806" y="0"/>
                </a:lnTo>
                <a:lnTo>
                  <a:pt x="2843806" y="1587361"/>
                </a:lnTo>
                <a:lnTo>
                  <a:pt x="0" y="15873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095147"/>
            <a:ext cx="11301259" cy="2048353"/>
          </a:xfrm>
          <a:custGeom>
            <a:avLst/>
            <a:gdLst/>
            <a:ahLst/>
            <a:cxnLst/>
            <a:rect r="r" b="b" t="t" l="l"/>
            <a:pathLst>
              <a:path h="2048353" w="11301259">
                <a:moveTo>
                  <a:pt x="0" y="0"/>
                </a:moveTo>
                <a:lnTo>
                  <a:pt x="11301259" y="0"/>
                </a:lnTo>
                <a:lnTo>
                  <a:pt x="11301259" y="2048353"/>
                </a:lnTo>
                <a:lnTo>
                  <a:pt x="0" y="20483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29959" y="3095147"/>
            <a:ext cx="4848173" cy="2048353"/>
          </a:xfrm>
          <a:custGeom>
            <a:avLst/>
            <a:gdLst/>
            <a:ahLst/>
            <a:cxnLst/>
            <a:rect r="r" b="b" t="t" l="l"/>
            <a:pathLst>
              <a:path h="2048353" w="4848173">
                <a:moveTo>
                  <a:pt x="0" y="0"/>
                </a:moveTo>
                <a:lnTo>
                  <a:pt x="4848173" y="0"/>
                </a:lnTo>
                <a:lnTo>
                  <a:pt x="4848173" y="2048353"/>
                </a:lnTo>
                <a:lnTo>
                  <a:pt x="0" y="20483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053816" y="5511151"/>
            <a:ext cx="3700230" cy="4398490"/>
          </a:xfrm>
          <a:custGeom>
            <a:avLst/>
            <a:gdLst/>
            <a:ahLst/>
            <a:cxnLst/>
            <a:rect r="r" b="b" t="t" l="l"/>
            <a:pathLst>
              <a:path h="4398490" w="3700230">
                <a:moveTo>
                  <a:pt x="0" y="0"/>
                </a:moveTo>
                <a:lnTo>
                  <a:pt x="3700230" y="0"/>
                </a:lnTo>
                <a:lnTo>
                  <a:pt x="3700230" y="4398490"/>
                </a:lnTo>
                <a:lnTo>
                  <a:pt x="0" y="43984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6511867"/>
            <a:ext cx="8796541" cy="2397057"/>
          </a:xfrm>
          <a:custGeom>
            <a:avLst/>
            <a:gdLst/>
            <a:ahLst/>
            <a:cxnLst/>
            <a:rect r="r" b="b" t="t" l="l"/>
            <a:pathLst>
              <a:path h="2397057" w="8796541">
                <a:moveTo>
                  <a:pt x="0" y="0"/>
                </a:moveTo>
                <a:lnTo>
                  <a:pt x="8796541" y="0"/>
                </a:lnTo>
                <a:lnTo>
                  <a:pt x="8796541" y="2397057"/>
                </a:lnTo>
                <a:lnTo>
                  <a:pt x="0" y="23970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42438" y="953218"/>
            <a:ext cx="13603123" cy="1116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lets see random </a:t>
            </a:r>
            <a:r>
              <a:rPr lang="en-US" sz="8315" b="true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5 records</a:t>
            </a:r>
            <a:r>
              <a:rPr lang="en-US" sz="8315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of cutomer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329240"/>
            <a:ext cx="2214042" cy="448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1"/>
              </a:lnSpc>
              <a:spcBef>
                <a:spcPct val="0"/>
              </a:spcBef>
            </a:pPr>
            <a:r>
              <a:rPr lang="en-US" b="true" sz="2579">
                <a:solidFill>
                  <a:srgbClr val="F2E98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tel.sample(5)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574699"/>
            <a:ext cx="1434331" cy="448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1"/>
              </a:lnSpc>
              <a:spcBef>
                <a:spcPct val="0"/>
              </a:spcBef>
            </a:pPr>
            <a:r>
              <a:rPr lang="en-US" b="true" sz="2579">
                <a:solidFill>
                  <a:srgbClr val="F2E98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tel.info()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423786"/>
            <a:ext cx="6578078" cy="7159813"/>
          </a:xfrm>
          <a:custGeom>
            <a:avLst/>
            <a:gdLst/>
            <a:ahLst/>
            <a:cxnLst/>
            <a:rect r="r" b="b" t="t" l="l"/>
            <a:pathLst>
              <a:path h="7159813" w="6578078">
                <a:moveTo>
                  <a:pt x="0" y="0"/>
                </a:moveTo>
                <a:lnTo>
                  <a:pt x="6578078" y="0"/>
                </a:lnTo>
                <a:lnTo>
                  <a:pt x="6578078" y="7159814"/>
                </a:lnTo>
                <a:lnTo>
                  <a:pt x="0" y="71598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90600"/>
            <a:ext cx="11408569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3E78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tel['TotalCharges']=pd.to_numeric(tel['TotalCharges'],errors='coerce')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3E78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tel.info()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503096"/>
            <a:ext cx="8483767" cy="5755204"/>
          </a:xfrm>
          <a:custGeom>
            <a:avLst/>
            <a:gdLst/>
            <a:ahLst/>
            <a:cxnLst/>
            <a:rect r="r" b="b" t="t" l="l"/>
            <a:pathLst>
              <a:path h="5755204" w="8483767">
                <a:moveTo>
                  <a:pt x="0" y="0"/>
                </a:moveTo>
                <a:lnTo>
                  <a:pt x="8483767" y="0"/>
                </a:lnTo>
                <a:lnTo>
                  <a:pt x="8483767" y="5755204"/>
                </a:lnTo>
                <a:lnTo>
                  <a:pt x="0" y="57552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45028"/>
            <a:ext cx="10211395" cy="216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3E78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temp=tel.copy()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3E78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tel['SeniorCitizen']=list(tel['SeniorCitizen'].map({0:'No',1:'Yes'}))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3E78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tel['SeniorCitizen']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819449"/>
            <a:ext cx="7513484" cy="7686428"/>
          </a:xfrm>
          <a:custGeom>
            <a:avLst/>
            <a:gdLst/>
            <a:ahLst/>
            <a:cxnLst/>
            <a:rect r="r" b="b" t="t" l="l"/>
            <a:pathLst>
              <a:path h="7686428" w="7513484">
                <a:moveTo>
                  <a:pt x="0" y="0"/>
                </a:moveTo>
                <a:lnTo>
                  <a:pt x="7513484" y="0"/>
                </a:lnTo>
                <a:lnTo>
                  <a:pt x="7513484" y="7686429"/>
                </a:lnTo>
                <a:lnTo>
                  <a:pt x="0" y="76864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90600"/>
            <a:ext cx="1389906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3E78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tel.info()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DAGh0WYapA0</dc:identifier>
  <dcterms:modified xsi:type="dcterms:W3CDTF">2011-08-01T06:04:30Z</dcterms:modified>
  <cp:revision>1</cp:revision>
  <dc:title>Predicting Customer Churn in Telecom</dc:title>
</cp:coreProperties>
</file>